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352" r:id="rId3"/>
    <p:sldId id="482" r:id="rId4"/>
    <p:sldId id="483" r:id="rId5"/>
    <p:sldId id="476" r:id="rId6"/>
    <p:sldId id="477" r:id="rId7"/>
    <p:sldId id="478" r:id="rId8"/>
    <p:sldId id="479" r:id="rId9"/>
    <p:sldId id="484" r:id="rId10"/>
    <p:sldId id="34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E5B1B5"/>
    <a:srgbClr val="FF4F4A"/>
    <a:srgbClr val="009193"/>
    <a:srgbClr val="7A81FF"/>
    <a:srgbClr val="FF8AA6"/>
    <a:srgbClr val="354559"/>
    <a:srgbClr val="005493"/>
    <a:srgbClr val="E1E1E1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A4410-BC0B-4F45-A187-930EEC924C8E}" v="6" dt="2023-02-13T12:09:38.6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1"/>
    <p:restoredTop sz="95688"/>
  </p:normalViewPr>
  <p:slideViewPr>
    <p:cSldViewPr snapToGrid="0" snapToObjects="1">
      <p:cViewPr varScale="1">
        <p:scale>
          <a:sx n="59" d="100"/>
          <a:sy n="59" d="100"/>
        </p:scale>
        <p:origin x="125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8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238901 明石　華実" userId="ee44ca9f-3420-46b6-ae17-14103a5f0a66" providerId="ADAL" clId="{AABCA57A-57F9-7041-916C-985B9AD5EEAD}"/>
    <pc:docChg chg="undo custSel modSld">
      <pc:chgData name="19238901 明石　華実" userId="ee44ca9f-3420-46b6-ae17-14103a5f0a66" providerId="ADAL" clId="{AABCA57A-57F9-7041-916C-985B9AD5EEAD}" dt="2022-06-06T12:15:49.255" v="28" actId="1036"/>
      <pc:docMkLst>
        <pc:docMk/>
      </pc:docMkLst>
      <pc:sldChg chg="modSp mod">
        <pc:chgData name="19238901 明石　華実" userId="ee44ca9f-3420-46b6-ae17-14103a5f0a66" providerId="ADAL" clId="{AABCA57A-57F9-7041-916C-985B9AD5EEAD}" dt="2022-06-06T12:15:49.255" v="28" actId="1036"/>
        <pc:sldMkLst>
          <pc:docMk/>
          <pc:sldMk cId="2723858017" sldId="256"/>
        </pc:sldMkLst>
        <pc:spChg chg="mod">
          <ac:chgData name="19238901 明石　華実" userId="ee44ca9f-3420-46b6-ae17-14103a5f0a66" providerId="ADAL" clId="{AABCA57A-57F9-7041-916C-985B9AD5EEAD}" dt="2022-06-06T12:15:49.255" v="28" actId="1036"/>
          <ac:spMkLst>
            <pc:docMk/>
            <pc:sldMk cId="2723858017" sldId="256"/>
            <ac:spMk id="3" creationId="{6CBE9480-AB26-C34D-84DC-B42F624361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FAD5-AB1B-F042-BA22-1720A04359C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1539-A5D2-4845-9FF7-19437F8662D3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F0E0-AAE9-B946-B73D-E53269FE19D6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7CCF-FA73-F143-907E-E3E88C78631A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9ADC-1146-2743-AEFF-A1983D586F4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9B14-DFD5-264F-A7B6-503D2CB01B1B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6D2E-E108-FC44-92A8-BA38AB25FE8D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0F69-ACDE-DD4B-A3F6-3A2730C63DD2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291D-382B-134F-A922-6FA8CFFD979E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7E005-89B0-A149-84B0-F7C7C3E10DE4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E6B3-0EB7-C94D-8213-18D1483FE737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3BA7-9F7F-BA4B-9C55-D0589F0EC4B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福田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Yeoh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ゼミ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進捗報告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(08/18)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254" y="3908347"/>
            <a:ext cx="7133492" cy="2233036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研究室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/>
              <a:t>指導教員：	福田 修 教授</a:t>
            </a:r>
          </a:p>
          <a:p>
            <a:r>
              <a:rPr lang="ja-JP" altLang="en-US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7" name="スライド番号プレースホルダー 2">
            <a:extLst>
              <a:ext uri="{FF2B5EF4-FFF2-40B4-BE49-F238E27FC236}">
                <a16:creationId xmlns:a16="http://schemas.microsoft.com/office/drawing/2014/main" id="{3DC9F5C9-154A-CE9A-4BA5-0F55C76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73238"/>
            <a:ext cx="7772400" cy="1655762"/>
          </a:xfrm>
        </p:spPr>
        <p:txBody>
          <a:bodyPr>
            <a:normAutofit/>
          </a:bodyPr>
          <a:lstStyle/>
          <a:p>
            <a:r>
              <a:rPr lang="ja-JP" altLang="en-US" sz="4000"/>
              <a:t>ご清聴ありがとうございました．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29919"/>
            <a:ext cx="6858000" cy="1655762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/>
              <a:t>佐賀大学　理工学部　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研</a:t>
            </a:r>
            <a:r>
              <a:rPr kumimoji="1" lang="ja-JP" altLang="en-US"/>
              <a:t>究室</a:t>
            </a:r>
            <a:endParaRPr kumimoji="1" lang="en-US" altLang="ja-JP" dirty="0"/>
          </a:p>
          <a:p>
            <a:pPr algn="l"/>
            <a:r>
              <a:rPr lang="en-US" altLang="ja-JP" dirty="0"/>
              <a:t>	</a:t>
            </a:r>
            <a:r>
              <a:rPr lang="ja-JP" altLang="en-US"/>
              <a:t>指導教員：	福田 修 教授</a:t>
            </a:r>
          </a:p>
          <a:p>
            <a:r>
              <a:rPr lang="ja-JP" altLang="en-US"/>
              <a:t>			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/>
              <a:t>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652D87-1EB3-EB4A-8BAA-44076728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1707" y="6481000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190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530671" y="1116035"/>
            <a:ext cx="808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感情表現を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に高精度に認識させる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597125" y="25548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・予稿執筆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597125" y="49644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データ収集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・予稿執筆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7085" y="2346138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・モータ作成</a:t>
            </a:r>
            <a:endParaRPr kumimoji="1" lang="en-US" altLang="ja-JP" sz="2400" dirty="0"/>
          </a:p>
          <a:p>
            <a:r>
              <a:rPr kumimoji="1" lang="ja-JP" altLang="en-US" sz="2400"/>
              <a:t>・モータ動作確認</a:t>
            </a:r>
            <a:endParaRPr kumimoji="1" lang="en-US" altLang="ja-JP" sz="2400" dirty="0"/>
          </a:p>
          <a:p>
            <a:r>
              <a:rPr kumimoji="1" lang="ja-JP" altLang="en-US" sz="2400"/>
              <a:t>・サーベイ</a:t>
            </a:r>
            <a:endParaRPr kumimoji="1" lang="en-US" altLang="ja-JP" sz="2400" dirty="0"/>
          </a:p>
          <a:p>
            <a:r>
              <a:rPr kumimoji="1" lang="ja-JP" altLang="en-US" sz="2400"/>
              <a:t>・予稿着手</a:t>
            </a:r>
            <a:endParaRPr kumimoji="1" lang="en-US" altLang="ja-JP" sz="24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7085" y="4779822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・モータの動作確認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ができた　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・感情の数値化に関する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サーベイができていない．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AA74129-1965-59FC-59D1-F1AD2F412E2A}"/>
              </a:ext>
            </a:extLst>
          </p:cNvPr>
          <p:cNvSpPr/>
          <p:nvPr/>
        </p:nvSpPr>
        <p:spPr>
          <a:xfrm>
            <a:off x="599337" y="400947"/>
            <a:ext cx="2079839" cy="715088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テーマ</a:t>
            </a:r>
            <a:endParaRPr kumimoji="1" lang="en-US" altLang="ja-JP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0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240325" y="185456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サーベイ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&lt;</a:t>
            </a:r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感情識別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&gt;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415223E-CDC5-7E66-A076-C406E4573D3A}"/>
              </a:ext>
            </a:extLst>
          </p:cNvPr>
          <p:cNvGrpSpPr/>
          <p:nvPr/>
        </p:nvGrpSpPr>
        <p:grpSpPr>
          <a:xfrm>
            <a:off x="493997" y="938584"/>
            <a:ext cx="8355067" cy="2897783"/>
            <a:chOff x="493997" y="938584"/>
            <a:chExt cx="8355067" cy="2897783"/>
          </a:xfrm>
        </p:grpSpPr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2C9F8DBC-A372-FE69-8B31-0B5E858D60A7}"/>
                </a:ext>
              </a:extLst>
            </p:cNvPr>
            <p:cNvSpPr/>
            <p:nvPr/>
          </p:nvSpPr>
          <p:spPr>
            <a:xfrm rot="10800000">
              <a:off x="493997" y="938584"/>
              <a:ext cx="8355067" cy="8646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74000"/>
                    <a:lumOff val="26000"/>
                    <a:alpha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A6526E0-7983-F97E-1E4D-7650A56D237B}"/>
                </a:ext>
              </a:extLst>
            </p:cNvPr>
            <p:cNvSpPr/>
            <p:nvPr/>
          </p:nvSpPr>
          <p:spPr>
            <a:xfrm>
              <a:off x="3358472" y="3374702"/>
              <a:ext cx="26841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825CE83-79FF-ABBB-0696-2F183A1314D3}"/>
              </a:ext>
            </a:extLst>
          </p:cNvPr>
          <p:cNvGrpSpPr/>
          <p:nvPr/>
        </p:nvGrpSpPr>
        <p:grpSpPr>
          <a:xfrm>
            <a:off x="254070" y="981815"/>
            <a:ext cx="8635859" cy="5877597"/>
            <a:chOff x="281094" y="977447"/>
            <a:chExt cx="8635859" cy="5877597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445F1E36-B6F9-E1AD-AFA3-5A1C1E314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09" y="1148344"/>
              <a:ext cx="2628000" cy="2254352"/>
            </a:xfrm>
            <a:prstGeom prst="rect">
              <a:avLst/>
            </a:prstGeom>
          </p:spPr>
        </p:pic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47ECA85-5552-DE9E-1577-0E2E354A1661}"/>
                </a:ext>
              </a:extLst>
            </p:cNvPr>
            <p:cNvSpPr txBox="1"/>
            <p:nvPr/>
          </p:nvSpPr>
          <p:spPr>
            <a:xfrm>
              <a:off x="315848" y="3568840"/>
              <a:ext cx="2563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1. Circumplex model </a:t>
              </a:r>
            </a:p>
          </p:txBody>
        </p:sp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AC20E980-F861-7111-4BCE-A716ADC8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281" y="1189280"/>
              <a:ext cx="2628000" cy="2172480"/>
            </a:xfrm>
            <a:prstGeom prst="rect">
              <a:avLst/>
            </a:prstGeom>
          </p:spPr>
        </p:pic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8A78F70-F87B-6FF2-BD93-353D57ACB531}"/>
                </a:ext>
              </a:extLst>
            </p:cNvPr>
            <p:cNvSpPr txBox="1"/>
            <p:nvPr/>
          </p:nvSpPr>
          <p:spPr>
            <a:xfrm>
              <a:off x="3665684" y="3568840"/>
              <a:ext cx="20657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altLang="ja-JP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2. Vector model </a:t>
              </a:r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F1F21ED6-8F5D-81CE-2726-0B358471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8953" y="977447"/>
              <a:ext cx="2628000" cy="2596146"/>
            </a:xfrm>
            <a:prstGeom prst="rect">
              <a:avLst/>
            </a:prstGeom>
          </p:spPr>
        </p:pic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C29DA384-FBA9-827F-7D88-567605A48713}"/>
                </a:ext>
              </a:extLst>
            </p:cNvPr>
            <p:cNvSpPr txBox="1"/>
            <p:nvPr/>
          </p:nvSpPr>
          <p:spPr>
            <a:xfrm>
              <a:off x="6514779" y="3568840"/>
              <a:ext cx="21763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altLang="ja-JP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 PANA model </a:t>
              </a:r>
            </a:p>
          </p:txBody>
        </p:sp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C4C37679-8256-3DE1-5214-1B4F3B61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094" y="3927792"/>
              <a:ext cx="2628000" cy="2557920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6967A6B3-1D18-67E7-1634-D2DCE3712675}"/>
                </a:ext>
              </a:extLst>
            </p:cNvPr>
            <p:cNvSpPr txBox="1"/>
            <p:nvPr/>
          </p:nvSpPr>
          <p:spPr>
            <a:xfrm>
              <a:off x="397450" y="6485712"/>
              <a:ext cx="23952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altLang="ja-JP" dirty="0">
                  <a:effectLst/>
                  <a:latin typeface="Times New Roman" panose="02020603050405020304" pitchFamily="18" charset="0"/>
                </a:rPr>
                <a:t>Fig 4. </a:t>
              </a:r>
              <a:r>
                <a:rPr lang="en" altLang="ja-JP" dirty="0" err="1">
                  <a:effectLst/>
                  <a:latin typeface="Times New Roman" panose="02020603050405020304" pitchFamily="18" charset="0"/>
                </a:rPr>
                <a:t>Plutchik‘s</a:t>
              </a:r>
              <a:r>
                <a:rPr lang="en" altLang="ja-JP" dirty="0">
                  <a:effectLst/>
                  <a:latin typeface="Times New Roman" panose="02020603050405020304" pitchFamily="18" charset="0"/>
                </a:rPr>
                <a:t> model 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87A901A-7C13-CBD5-3824-EB039DE9998F}"/>
                </a:ext>
              </a:extLst>
            </p:cNvPr>
            <p:cNvSpPr txBox="1"/>
            <p:nvPr/>
          </p:nvSpPr>
          <p:spPr>
            <a:xfrm>
              <a:off x="3733602" y="6475333"/>
              <a:ext cx="19299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altLang="ja-JP" dirty="0">
                  <a:effectLst/>
                  <a:latin typeface="Times New Roman" panose="02020603050405020304" pitchFamily="18" charset="0"/>
                </a:rPr>
                <a:t>Fig 5. PAD model </a:t>
              </a:r>
            </a:p>
          </p:txBody>
        </p:sp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88380563-EBCD-2A56-2277-57760A3BE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88951" y="4287948"/>
              <a:ext cx="2628000" cy="1837608"/>
            </a:xfrm>
            <a:prstGeom prst="rect">
              <a:avLst/>
            </a:prstGeom>
          </p:spPr>
        </p:pic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C5AFBD94-4C95-E043-585B-02C242DF0479}"/>
                </a:ext>
              </a:extLst>
            </p:cNvPr>
            <p:cNvSpPr txBox="1"/>
            <p:nvPr/>
          </p:nvSpPr>
          <p:spPr>
            <a:xfrm>
              <a:off x="6517453" y="6477526"/>
              <a:ext cx="2170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altLang="ja-JP" dirty="0">
                  <a:effectLst/>
                  <a:latin typeface="Times New Roman" panose="02020603050405020304" pitchFamily="18" charset="0"/>
                </a:rPr>
                <a:t>Fig 6. </a:t>
              </a:r>
              <a:r>
                <a:rPr lang="en" altLang="ja-JP" dirty="0" err="1">
                  <a:effectLst/>
                  <a:latin typeface="Times New Roman" panose="02020603050405020304" pitchFamily="18" charset="0"/>
                </a:rPr>
                <a:t>Lovheim</a:t>
              </a:r>
              <a:r>
                <a:rPr lang="en" altLang="ja-JP" dirty="0">
                  <a:effectLst/>
                  <a:latin typeface="Times New Roman" panose="02020603050405020304" pitchFamily="18" charset="0"/>
                </a:rPr>
                <a:t> cube </a:t>
              </a:r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63A81732-98BE-603A-8DB5-7DD4BEA68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787" y="4444464"/>
              <a:ext cx="2628000" cy="1524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496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240325" y="185456"/>
            <a:ext cx="309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システム構成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415223E-CDC5-7E66-A076-C406E4573D3A}"/>
              </a:ext>
            </a:extLst>
          </p:cNvPr>
          <p:cNvGrpSpPr/>
          <p:nvPr/>
        </p:nvGrpSpPr>
        <p:grpSpPr>
          <a:xfrm>
            <a:off x="493997" y="938584"/>
            <a:ext cx="8355067" cy="2897783"/>
            <a:chOff x="493997" y="938584"/>
            <a:chExt cx="8355067" cy="2897783"/>
          </a:xfrm>
        </p:grpSpPr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2C9F8DBC-A372-FE69-8B31-0B5E858D60A7}"/>
                </a:ext>
              </a:extLst>
            </p:cNvPr>
            <p:cNvSpPr/>
            <p:nvPr/>
          </p:nvSpPr>
          <p:spPr>
            <a:xfrm rot="10800000">
              <a:off x="493997" y="938584"/>
              <a:ext cx="8355067" cy="8646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74000"/>
                    <a:lumOff val="26000"/>
                    <a:alpha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A6526E0-7983-F97E-1E4D-7650A56D237B}"/>
                </a:ext>
              </a:extLst>
            </p:cNvPr>
            <p:cNvSpPr/>
            <p:nvPr/>
          </p:nvSpPr>
          <p:spPr>
            <a:xfrm>
              <a:off x="3358472" y="3374702"/>
              <a:ext cx="26841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平行四辺形 1">
            <a:extLst>
              <a:ext uri="{FF2B5EF4-FFF2-40B4-BE49-F238E27FC236}">
                <a16:creationId xmlns:a16="http://schemas.microsoft.com/office/drawing/2014/main" id="{CFB91BE8-DB60-ECF5-972A-D851192D4C6C}"/>
              </a:ext>
            </a:extLst>
          </p:cNvPr>
          <p:cNvSpPr/>
          <p:nvPr/>
        </p:nvSpPr>
        <p:spPr>
          <a:xfrm>
            <a:off x="343292" y="1244696"/>
            <a:ext cx="3305086" cy="740533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</a:t>
            </a:r>
          </a:p>
        </p:txBody>
      </p:sp>
      <p:sp>
        <p:nvSpPr>
          <p:cNvPr id="3" name="下矢印 2">
            <a:extLst>
              <a:ext uri="{FF2B5EF4-FFF2-40B4-BE49-F238E27FC236}">
                <a16:creationId xmlns:a16="http://schemas.microsoft.com/office/drawing/2014/main" id="{BDCDC62C-116A-0D9D-B7E1-D0B85617A79C}"/>
              </a:ext>
            </a:extLst>
          </p:cNvPr>
          <p:cNvSpPr/>
          <p:nvPr/>
        </p:nvSpPr>
        <p:spPr>
          <a:xfrm>
            <a:off x="945716" y="2197986"/>
            <a:ext cx="2100239" cy="352771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平行四辺形 4">
            <a:extLst>
              <a:ext uri="{FF2B5EF4-FFF2-40B4-BE49-F238E27FC236}">
                <a16:creationId xmlns:a16="http://schemas.microsoft.com/office/drawing/2014/main" id="{BA0C160E-E16B-85CD-076D-EEE26C8868FF}"/>
              </a:ext>
            </a:extLst>
          </p:cNvPr>
          <p:cNvSpPr/>
          <p:nvPr/>
        </p:nvSpPr>
        <p:spPr>
          <a:xfrm>
            <a:off x="343292" y="2763514"/>
            <a:ext cx="3305086" cy="740533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Rasberry</a:t>
            </a:r>
            <a:r>
              <a:rPr kumimoji="1" lang="en-US" altLang="ja-JP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</a:t>
            </a:r>
            <a:endParaRPr kumimoji="1" lang="ja-JP" altLang="en-US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40280AA3-BE8A-26E1-CE12-CB6F7A55EF8B}"/>
              </a:ext>
            </a:extLst>
          </p:cNvPr>
          <p:cNvSpPr/>
          <p:nvPr/>
        </p:nvSpPr>
        <p:spPr>
          <a:xfrm>
            <a:off x="945716" y="3716804"/>
            <a:ext cx="2100239" cy="352771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平行四辺形 13">
            <a:extLst>
              <a:ext uri="{FF2B5EF4-FFF2-40B4-BE49-F238E27FC236}">
                <a16:creationId xmlns:a16="http://schemas.microsoft.com/office/drawing/2014/main" id="{A8E1E1C0-7A3D-DC31-3439-A3AE3709DF12}"/>
              </a:ext>
            </a:extLst>
          </p:cNvPr>
          <p:cNvSpPr/>
          <p:nvPr/>
        </p:nvSpPr>
        <p:spPr>
          <a:xfrm>
            <a:off x="343292" y="4282332"/>
            <a:ext cx="3305086" cy="740533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endParaRPr kumimoji="1" lang="ja-JP" altLang="en-US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7DFD4F79-5FBA-19B8-4311-9BA74797B36B}"/>
              </a:ext>
            </a:extLst>
          </p:cNvPr>
          <p:cNvSpPr/>
          <p:nvPr/>
        </p:nvSpPr>
        <p:spPr>
          <a:xfrm>
            <a:off x="945716" y="5235622"/>
            <a:ext cx="2100239" cy="352771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>
            <a:extLst>
              <a:ext uri="{FF2B5EF4-FFF2-40B4-BE49-F238E27FC236}">
                <a16:creationId xmlns:a16="http://schemas.microsoft.com/office/drawing/2014/main" id="{59C36B66-432D-0AFE-EA3B-FB3E55347A13}"/>
              </a:ext>
            </a:extLst>
          </p:cNvPr>
          <p:cNvSpPr/>
          <p:nvPr/>
        </p:nvSpPr>
        <p:spPr>
          <a:xfrm>
            <a:off x="343292" y="5801150"/>
            <a:ext cx="3305086" cy="740533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モータ動作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C77A6D7B-497A-F40D-0DFA-56950DCDA76B}"/>
              </a:ext>
            </a:extLst>
          </p:cNvPr>
          <p:cNvGrpSpPr/>
          <p:nvPr/>
        </p:nvGrpSpPr>
        <p:grpSpPr>
          <a:xfrm>
            <a:off x="4018001" y="1606504"/>
            <a:ext cx="5039761" cy="4354604"/>
            <a:chOff x="4125179" y="1736805"/>
            <a:chExt cx="5039761" cy="4354604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D7C6DE6-06D3-650A-D0F3-82F72CF4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5179" y="2197987"/>
              <a:ext cx="5039761" cy="3893422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B52021E8-54DA-22C1-DAA3-B739B6E6C3D2}"/>
                </a:ext>
              </a:extLst>
            </p:cNvPr>
            <p:cNvSpPr txBox="1"/>
            <p:nvPr/>
          </p:nvSpPr>
          <p:spPr>
            <a:xfrm>
              <a:off x="4125180" y="173680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回路図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8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240325" y="185456"/>
            <a:ext cx="5745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動作確認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&lt;POSITIVE&gt;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IMG_9453" descr="IMG_9453">
            <a:hlinkClick r:id="" action="ppaction://media"/>
            <a:extLst>
              <a:ext uri="{FF2B5EF4-FFF2-40B4-BE49-F238E27FC236}">
                <a16:creationId xmlns:a16="http://schemas.microsoft.com/office/drawing/2014/main" id="{01356E6B-C75E-53FB-3023-0FAEEF9E76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5849" t="12414" r="17488" b="35790"/>
          <a:stretch/>
        </p:blipFill>
        <p:spPr>
          <a:xfrm rot="10800000">
            <a:off x="1844729" y="1215087"/>
            <a:ext cx="5436443" cy="2376000"/>
          </a:xfrm>
          <a:prstGeom prst="rect">
            <a:avLst/>
          </a:prstGeom>
        </p:spPr>
      </p:pic>
      <p:pic>
        <p:nvPicPr>
          <p:cNvPr id="7" name="画面収録 2022-08-03 21.06.18" descr="画面収録 2022-08-03 21.06.18">
            <a:hlinkClick r:id="" action="ppaction://media"/>
            <a:extLst>
              <a:ext uri="{FF2B5EF4-FFF2-40B4-BE49-F238E27FC236}">
                <a16:creationId xmlns:a16="http://schemas.microsoft.com/office/drawing/2014/main" id="{2B9AEE98-768D-B4A5-7D7E-48E138E7E6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8481" t="42229" r="198" b="2593"/>
          <a:stretch/>
        </p:blipFill>
        <p:spPr>
          <a:xfrm>
            <a:off x="2529133" y="3789036"/>
            <a:ext cx="4073801" cy="3060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BBEA631-4414-0458-12B6-C58B6850A511}"/>
              </a:ext>
            </a:extLst>
          </p:cNvPr>
          <p:cNvSpPr txBox="1"/>
          <p:nvPr/>
        </p:nvSpPr>
        <p:spPr>
          <a:xfrm>
            <a:off x="472237" y="1215087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モータ動作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3F4FDF-A62A-19D5-94A5-3FB7E649C0A7}"/>
              </a:ext>
            </a:extLst>
          </p:cNvPr>
          <p:cNvSpPr txBox="1"/>
          <p:nvPr/>
        </p:nvSpPr>
        <p:spPr>
          <a:xfrm>
            <a:off x="749479" y="3789036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感情推定結果</a:t>
            </a:r>
          </a:p>
        </p:txBody>
      </p:sp>
    </p:spTree>
    <p:extLst>
      <p:ext uri="{BB962C8B-B14F-4D97-AF65-F5344CB8AC3E}">
        <p14:creationId xmlns:p14="http://schemas.microsoft.com/office/powerpoint/2010/main" val="23538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240325" y="185456"/>
            <a:ext cx="5890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動作確認</a:t>
            </a:r>
            <a:r>
              <a:rPr kumimoji="1" lang="en-US" altLang="ja-JP" sz="4000" dirty="0">
                <a:solidFill>
                  <a:schemeClr val="tx2"/>
                </a:solidFill>
                <a:latin typeface="Verdana" pitchFamily="34" charset="0"/>
              </a:rPr>
              <a:t> &lt;NEGATIVE&gt;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画面収録 2022-08-03 21.04.47" descr="画面収録 2022-08-03 21.04.47">
            <a:hlinkClick r:id="" action="ppaction://media"/>
            <a:extLst>
              <a:ext uri="{FF2B5EF4-FFF2-40B4-BE49-F238E27FC236}">
                <a16:creationId xmlns:a16="http://schemas.microsoft.com/office/drawing/2014/main" id="{C8165767-E0E4-3B00-D103-33113E8AD5F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8478" t="41740" b="-1"/>
          <a:stretch>
            <a:fillRect/>
          </a:stretch>
        </p:blipFill>
        <p:spPr>
          <a:xfrm>
            <a:off x="2529133" y="3789036"/>
            <a:ext cx="4078800" cy="3060000"/>
          </a:xfrm>
          <a:prstGeom prst="rect">
            <a:avLst/>
          </a:prstGeom>
        </p:spPr>
      </p:pic>
      <p:pic>
        <p:nvPicPr>
          <p:cNvPr id="5" name="IMG_9452" descr="IMG_9452">
            <a:hlinkClick r:id="" action="ppaction://media"/>
            <a:extLst>
              <a:ext uri="{FF2B5EF4-FFF2-40B4-BE49-F238E27FC236}">
                <a16:creationId xmlns:a16="http://schemas.microsoft.com/office/drawing/2014/main" id="{08130366-7B1A-DE63-DC67-99ECCA2304B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8595" t="14145" r="25367" b="34175"/>
          <a:stretch/>
        </p:blipFill>
        <p:spPr>
          <a:xfrm rot="10800000">
            <a:off x="1848733" y="1207191"/>
            <a:ext cx="5439600" cy="23997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F2DAEE-7E7D-9E08-8C22-6DA1DA38914C}"/>
              </a:ext>
            </a:extLst>
          </p:cNvPr>
          <p:cNvSpPr txBox="1"/>
          <p:nvPr/>
        </p:nvSpPr>
        <p:spPr>
          <a:xfrm>
            <a:off x="472237" y="1215087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モータ動作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3389BA2-AC90-8022-0F37-F395E3B073EF}"/>
              </a:ext>
            </a:extLst>
          </p:cNvPr>
          <p:cNvSpPr txBox="1"/>
          <p:nvPr/>
        </p:nvSpPr>
        <p:spPr>
          <a:xfrm>
            <a:off x="749479" y="3789036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感情推定結果</a:t>
            </a:r>
          </a:p>
        </p:txBody>
      </p:sp>
    </p:spTree>
    <p:extLst>
      <p:ext uri="{BB962C8B-B14F-4D97-AF65-F5344CB8AC3E}">
        <p14:creationId xmlns:p14="http://schemas.microsoft.com/office/powerpoint/2010/main" val="360649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240325" y="18545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尻尾作成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544FC5F9-9A3B-737E-5D02-6D9A85241D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97" y="1758974"/>
            <a:ext cx="4994715" cy="1884167"/>
          </a:xfrm>
          <a:prstGeom prst="rect">
            <a:avLst/>
          </a:prstGeom>
        </p:spPr>
      </p:pic>
      <p:pic>
        <p:nvPicPr>
          <p:cNvPr id="7" name="図 6" descr="屋内, テーブル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5084484A-F2D7-1F35-6A83-D93CBD5F5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997" y="4298732"/>
            <a:ext cx="5465347" cy="2089384"/>
          </a:xfrm>
          <a:prstGeom prst="rect">
            <a:avLst/>
          </a:prstGeom>
        </p:spPr>
      </p:pic>
      <p:pic>
        <p:nvPicPr>
          <p:cNvPr id="11" name="図 10" descr="屋内, 人, 切る, 犬 が含まれている画像&#10;&#10;自動的に生成された説明">
            <a:extLst>
              <a:ext uri="{FF2B5EF4-FFF2-40B4-BE49-F238E27FC236}">
                <a16:creationId xmlns:a16="http://schemas.microsoft.com/office/drawing/2014/main" id="{AC0DA4B7-3115-C4D5-546E-31B7AA3982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064123" y="2814061"/>
            <a:ext cx="4802142" cy="236961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72D58C1-77FA-B43C-2692-F0166A446552}"/>
              </a:ext>
            </a:extLst>
          </p:cNvPr>
          <p:cNvSpPr txBox="1"/>
          <p:nvPr/>
        </p:nvSpPr>
        <p:spPr>
          <a:xfrm>
            <a:off x="493997" y="3929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側面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E2D0F8-2B60-F399-D527-7B15303AB9E3}"/>
              </a:ext>
            </a:extLst>
          </p:cNvPr>
          <p:cNvSpPr txBox="1"/>
          <p:nvPr/>
        </p:nvSpPr>
        <p:spPr>
          <a:xfrm>
            <a:off x="493997" y="14131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回路図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6D235A2-1BFC-FE64-FAE2-E0445C57DD33}"/>
              </a:ext>
            </a:extLst>
          </p:cNvPr>
          <p:cNvSpPr txBox="1"/>
          <p:nvPr/>
        </p:nvSpPr>
        <p:spPr>
          <a:xfrm>
            <a:off x="6280385" y="12284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平面</a:t>
            </a:r>
          </a:p>
        </p:txBody>
      </p:sp>
    </p:spTree>
    <p:extLst>
      <p:ext uri="{BB962C8B-B14F-4D97-AF65-F5344CB8AC3E}">
        <p14:creationId xmlns:p14="http://schemas.microsoft.com/office/powerpoint/2010/main" val="405036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4EA43A4-0706-4B80-48E2-DF33186CB60D}"/>
              </a:ext>
            </a:extLst>
          </p:cNvPr>
          <p:cNvSpPr/>
          <p:nvPr/>
        </p:nvSpPr>
        <p:spPr>
          <a:xfrm>
            <a:off x="502475" y="217638"/>
            <a:ext cx="211232" cy="646331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FF8A3E5-5AB5-8701-0453-607FBDFF0812}"/>
              </a:ext>
            </a:extLst>
          </p:cNvPr>
          <p:cNvSpPr txBox="1"/>
          <p:nvPr/>
        </p:nvSpPr>
        <p:spPr>
          <a:xfrm>
            <a:off x="799179" y="20194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ja-JP" altLang="en-US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04B293EF-F308-817F-BB83-72105F05C36E}"/>
              </a:ext>
            </a:extLst>
          </p:cNvPr>
          <p:cNvSpPr txBox="1"/>
          <p:nvPr/>
        </p:nvSpPr>
        <p:spPr>
          <a:xfrm>
            <a:off x="1240325" y="185456"/>
            <a:ext cx="3584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  <a:latin typeface="Verdana" pitchFamily="34" charset="0"/>
              </a:rPr>
              <a:t>モータ動作確認</a:t>
            </a:r>
            <a:endParaRPr kumimoji="1" lang="ja-JP" altLang="en-US" sz="36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C9F8DBC-A372-FE69-8B31-0B5E858D60A7}"/>
              </a:ext>
            </a:extLst>
          </p:cNvPr>
          <p:cNvSpPr/>
          <p:nvPr/>
        </p:nvSpPr>
        <p:spPr>
          <a:xfrm rot="10800000">
            <a:off x="493997" y="938584"/>
            <a:ext cx="8355067" cy="8646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4000"/>
                  <a:lumOff val="26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F2DAEE-7E7D-9E08-8C22-6DA1DA38914C}"/>
              </a:ext>
            </a:extLst>
          </p:cNvPr>
          <p:cNvSpPr txBox="1"/>
          <p:nvPr/>
        </p:nvSpPr>
        <p:spPr>
          <a:xfrm>
            <a:off x="1013872" y="1318942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モータ動作</a:t>
            </a:r>
          </a:p>
        </p:txBody>
      </p:sp>
      <p:pic>
        <p:nvPicPr>
          <p:cNvPr id="10" name="IMG_9460" descr="IMG_9460">
            <a:hlinkClick r:id="" action="ppaction://media"/>
            <a:extLst>
              <a:ext uri="{FF2B5EF4-FFF2-40B4-BE49-F238E27FC236}">
                <a16:creationId xmlns:a16="http://schemas.microsoft.com/office/drawing/2014/main" id="{7CBC1DEB-BFFC-16E8-56A6-80EDE52B61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947" b="16659"/>
          <a:stretch/>
        </p:blipFill>
        <p:spPr>
          <a:xfrm>
            <a:off x="2386364" y="1318942"/>
            <a:ext cx="4371272" cy="531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8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530671" y="1116035"/>
            <a:ext cx="808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感情表現を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に高精度に認識させる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  <a:solidFill>
            <a:schemeClr val="tx2"/>
          </a:solidFill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597125" y="25548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・モータ作成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・予稿執筆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597125" y="4964488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・サーベイ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・実験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データ収集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・予稿執筆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7085" y="2542473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・モータ作成</a:t>
            </a:r>
            <a:r>
              <a:rPr kumimoji="1" lang="en-US" altLang="ja-JP" sz="2400" dirty="0"/>
              <a:t>/</a:t>
            </a:r>
            <a:r>
              <a:rPr kumimoji="1" lang="ja-JP" altLang="en-US" sz="2400"/>
              <a:t>動作確認</a:t>
            </a:r>
            <a:endParaRPr kumimoji="1" lang="en-US" altLang="ja-JP" sz="2400" dirty="0"/>
          </a:p>
          <a:p>
            <a:r>
              <a:rPr kumimoji="1" lang="ja-JP" altLang="en-US" sz="2400"/>
              <a:t>・サーベイ</a:t>
            </a:r>
            <a:endParaRPr kumimoji="1" lang="en-US" altLang="ja-JP" sz="2400" dirty="0"/>
          </a:p>
          <a:p>
            <a:r>
              <a:rPr kumimoji="1" lang="ja-JP" altLang="en-US" sz="2400"/>
              <a:t>・予稿着手</a:t>
            </a:r>
            <a:endParaRPr kumimoji="1" lang="en-US" altLang="ja-JP" sz="24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7085" y="4779822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・モータの動作確認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制御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ができた　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・感情の数値化に関する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サーベイができていない．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AA74129-1965-59FC-59D1-F1AD2F412E2A}"/>
              </a:ext>
            </a:extLst>
          </p:cNvPr>
          <p:cNvSpPr/>
          <p:nvPr/>
        </p:nvSpPr>
        <p:spPr>
          <a:xfrm>
            <a:off x="599337" y="400947"/>
            <a:ext cx="2079839" cy="715088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テーマ</a:t>
            </a:r>
            <a:endParaRPr kumimoji="1" lang="en-US" altLang="ja-JP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906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44818</TotalTime>
  <Words>344</Words>
  <Application>Microsoft Office PowerPoint</Application>
  <PresentationFormat>画面に合わせる (4:3)</PresentationFormat>
  <Paragraphs>94</Paragraphs>
  <Slides>10</Slides>
  <Notes>0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MS Gothic</vt:lpstr>
      <vt:lpstr>游ゴシック</vt:lpstr>
      <vt:lpstr>Arial</vt:lpstr>
      <vt:lpstr>Garamond</vt:lpstr>
      <vt:lpstr>Times New Roman</vt:lpstr>
      <vt:lpstr>Verdana</vt:lpstr>
      <vt:lpstr>Office テーマ</vt:lpstr>
      <vt:lpstr>福田 &amp; Yeoh ゼミ 進捗報告(08/18)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ご清聴ありがとうございました．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101</cp:revision>
  <dcterms:created xsi:type="dcterms:W3CDTF">2021-11-05T11:24:13Z</dcterms:created>
  <dcterms:modified xsi:type="dcterms:W3CDTF">2023-02-13T12:09:43Z</dcterms:modified>
</cp:coreProperties>
</file>